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71" r:id="rId4"/>
    <p:sldId id="273" r:id="rId5"/>
    <p:sldId id="268" r:id="rId6"/>
    <p:sldId id="272" r:id="rId7"/>
    <p:sldId id="266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37"/>
  </p:normalViewPr>
  <p:slideViewPr>
    <p:cSldViewPr snapToGrid="0">
      <p:cViewPr varScale="1">
        <p:scale>
          <a:sx n="75" d="100"/>
          <a:sy n="75" d="100"/>
        </p:scale>
        <p:origin x="16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909CA-7F09-EC44-872C-C4A4BF4BF277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59629-24DF-9144-B6A6-D1958431C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cp.2018.10.045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am.1153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37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figure to explain basics of N.N., mention activation functions (used to induce nonlinearity in your solutions) and automatic differentiation (in relation to adjusting params of hidden layers).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6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model the sine function? Inherent periodicity appears in time series modeling that can be used to model the weather or the stock market.</a:t>
            </a:r>
          </a:p>
          <a:p>
            <a:endParaRPr lang="en-US" dirty="0"/>
          </a:p>
          <a:p>
            <a:r>
              <a:rPr lang="en-US" dirty="0"/>
              <a:t>Jung Min Han, Yu Qian Ang, Ali </a:t>
            </a:r>
            <a:r>
              <a:rPr lang="en-US" dirty="0" err="1"/>
              <a:t>Malkawi</a:t>
            </a:r>
            <a:r>
              <a:rPr lang="en-US" dirty="0"/>
              <a:t>, Holly W. Samuelson, Using recurrent neural networks for localized weather prediction with combined use of public airport data and on-site measurements,</a:t>
            </a:r>
          </a:p>
          <a:p>
            <a:r>
              <a:rPr lang="en-US" dirty="0"/>
              <a:t>Building and Environment, Volume 192, 2021, 107601, ISSN 0360-1323, https://</a:t>
            </a:r>
            <a:r>
              <a:rPr lang="en-US" dirty="0" err="1"/>
              <a:t>doi.org</a:t>
            </a:r>
            <a:r>
              <a:rPr lang="en-US" dirty="0"/>
              <a:t>/10.1016/j.buildenv.2021.107601.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0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Raissi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M.,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Perdikaris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Karniadakis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G. E. (2019). Physics-informed neural networks: A deep learning framework for solving forward and inverse problems involving nonlinear partial differential equations.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Journal of Computational Physics, 378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686–707.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https://doi.org/10.1016/j.jcp.2018.10.045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initial model problems – No periodicity in output,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Describe how this was with tanh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6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Ngom, M., &amp; Marin, O. (2021). Fourier neural networks as function approximators and differential equation solvers.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Statistical Analysis and Data Mining: The ASA Data Science Journal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(6), 647-661.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https://doi.org/10.1002/sam.11531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/>
              <a:t>Wang, H., Lu, L., Song, S., &amp; Huang, G. (2023).</a:t>
            </a:r>
            <a:r>
              <a:rPr lang="en-US" dirty="0"/>
              <a:t> Learning specialized activation functions for physics-informed neural networks. </a:t>
            </a:r>
            <a:r>
              <a:rPr lang="en-US" i="1" dirty="0"/>
              <a:t>Communications in Computational Physics</a:t>
            </a:r>
            <a:r>
              <a:rPr lang="en-US" dirty="0"/>
              <a:t>, </a:t>
            </a:r>
            <a:r>
              <a:rPr lang="en-US" i="1" dirty="0"/>
              <a:t>34</a:t>
            </a:r>
            <a:r>
              <a:rPr lang="en-US" dirty="0"/>
              <a:t>(4), 1125–1151. https://</a:t>
            </a:r>
            <a:r>
              <a:rPr lang="en-US" dirty="0" err="1"/>
              <a:t>doi.org</a:t>
            </a:r>
            <a:r>
              <a:rPr lang="en-US" dirty="0"/>
              <a:t>/10.4208/cicp.OA-2023-0058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9629-24DF-9144-B6A6-D1958431C4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76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76D2-FE92-5EF7-7CA6-F8872EEF1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94A29C-2B59-652F-8BFB-CB4316703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C2B3-7AEB-232C-E758-1405BACE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F947-337D-C246-8C9A-D7F369C509C5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9F7B0-B9E9-02EB-9987-0276C1BB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53E81-423E-58B4-306E-6F64D206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4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EDA2-B4FD-E68C-E148-F90660C7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15F1F-5596-E849-BBD0-CB9B09099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C2F05-8B19-6B2B-30BA-7C42343B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E849-2766-B04A-A670-1917C58B020A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B20C-3F2F-0906-A303-F5102EA1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2C03E-DDB3-70C0-6993-361E4521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1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99336-7A51-1E3F-C02B-F4489080A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FE99-7A98-2151-0D3F-6D91B9DE0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F6D9E-93FC-979D-05E1-76BAB818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345B1-E70B-0749-A667-2BD93EDD4EFE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AB99-0417-8B16-8B02-03BAD9F0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A8918-564A-FC5B-BA03-B15451D4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1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F6F1-699B-54FB-37F3-A9C76A1E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9948-223D-7018-E8EC-C40F88CAC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38623-0FCB-610B-30FA-C8FF88058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A9420-F7B6-BE42-870D-74250C864F51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F810-CA67-91C5-9B7D-6983182E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AB6B-5ADE-8037-DE5C-6A923967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86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01AA-5A14-B395-8B9C-1C760CF1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1812E-EB2B-B1E6-2C35-89F73374E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6E25E-9DD8-2FEA-6E69-6969F1C4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6883E-95DF-F647-BD98-07412EB5C1AB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0E147-85CD-E623-44C7-DCCFCF93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8B5A0-3213-B0A4-A792-22BAE9A5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6A36-BCB4-38F0-7F24-99E52BA8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3E4FA-039B-AA48-BE24-634E1B37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7713E-2FBB-079B-008E-1D5553BC21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428DB-B38B-BB43-98F5-67BFEBCAC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E7767-3613-4340-BE5B-DBF9A99C0047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080B5-F323-F31C-B204-36C8B573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8C75AF-6596-E696-78CB-25BE3843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8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41EB4-8DB4-5C75-749D-AECCA41D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1E5D-62EE-0A9B-3C07-2E2DB0FA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C4371-7357-C83F-4E9D-E3F51C499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BD507-4069-9055-5471-DEB9C6B1A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E02919-F416-0672-0DDD-38E2915D1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28124-0DDA-5BAB-8EE5-A03C740AD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1F28-C4DC-B548-A5F9-71D96723E961}" type="datetime1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E85128-A315-B9A4-F844-49D7D4FE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28F870-DA3C-D828-71EB-9F8DCFE3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7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65B3-2763-5D8D-412D-C3F5A265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7B5AB-DA7E-491A-CD58-333E616A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1736F-35E1-6B43-BB7D-D5AF52292462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0450B-C180-5919-1E63-F0D8774AC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D0656-519B-35E2-6861-F9B4DFDD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4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5E517-67D7-ED29-AA45-9B196497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95BD-8DB3-1642-A6C3-8BD411E01E73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E1055-1795-C87F-66A3-8C9FDA4B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2EFE12-2EFE-B78C-4E3E-A72A2EA5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91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2785-7883-121E-A32F-99EEF3A6B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6FA76-B6DA-CF92-75B2-0CB4DD383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A1365-063E-CDB5-F289-8BCCFA683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97DEA-5A19-BCCE-524A-19965A982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CADD-7801-9F4A-9502-2BD62CB36CBD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80154-1DF7-B6DD-A7B1-E6626D22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875C6-B1EE-4C83-0698-FAA7AD77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12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00D5-83F3-2DBC-16EC-F5AA348E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ADDA6-3557-3333-031C-AAE48592D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00FB5-8F8B-BD07-6665-92D7B467C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6EDD4-B566-BE86-92D7-C3D71409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D9B8-142D-B643-A848-2339BC05CB93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A097A-F7BF-6D25-7FA7-E9763395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3589E6-8F46-7304-E5D7-DF1D5995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E5BE85-638F-14C4-B6E7-106F380D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AFF2-1B6C-FF13-BAD6-C09379B5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01BF-212C-27CC-A6C7-2F81848F3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C18C2A-B4F6-D346-A692-9758D40A40FF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390EA-6886-38D5-AFAB-C8B694A0B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C72F-4C0C-0171-BEE1-7F3039A53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615B08-FFE5-854E-8A5E-21536174C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1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AA0D144-7460-165D-C531-3D118D25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157" y="5511800"/>
            <a:ext cx="1270000" cy="127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82AA441-FD69-D6C4-70CC-943767304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843" y="5816600"/>
            <a:ext cx="2454314" cy="808701"/>
          </a:xfrm>
          <a:prstGeom prst="rect">
            <a:avLst/>
          </a:prstGeom>
        </p:spPr>
      </p:pic>
      <p:pic>
        <p:nvPicPr>
          <p:cNvPr id="7" name="Picture 6" descr="Dark waves of glass">
            <a:extLst>
              <a:ext uri="{FF2B5EF4-FFF2-40B4-BE49-F238E27FC236}">
                <a16:creationId xmlns:a16="http://schemas.microsoft.com/office/drawing/2014/main" id="{F7AE25FF-B6D4-D83A-666F-399AC6E5DBA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3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6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6" y="-1"/>
            <a:ext cx="12189754" cy="55118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38CE69-8306-A51B-C8B5-903B2F01D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6840" y="1041400"/>
            <a:ext cx="1242568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Study of Applications of Physics-Informed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CFBDB-2C46-3760-F83F-592944CA1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032" y="3671197"/>
            <a:ext cx="9757236" cy="8888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Haley Rathman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Antonio Falbo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Madhav Raghavendra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Marjorie Romero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Agustin Menjivar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Ava Oberrender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Alexey Prokudin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1,3</a:t>
            </a:r>
          </a:p>
          <a:p>
            <a:endParaRPr lang="en-US" sz="18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F9B580-4999-7714-5C27-C550B6EAF389}"/>
              </a:ext>
            </a:extLst>
          </p:cNvPr>
          <p:cNvCxnSpPr>
            <a:cxnSpLocks/>
          </p:cNvCxnSpPr>
          <p:nvPr/>
        </p:nvCxnSpPr>
        <p:spPr>
          <a:xfrm>
            <a:off x="1930400" y="3475038"/>
            <a:ext cx="8318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62939F-E668-F14C-A195-F1F4F729817F}"/>
              </a:ext>
            </a:extLst>
          </p:cNvPr>
          <p:cNvSpPr txBox="1"/>
          <p:nvPr/>
        </p:nvSpPr>
        <p:spPr>
          <a:xfrm>
            <a:off x="3760172" y="4560050"/>
            <a:ext cx="4367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– The Pennsylvania State University – Berks Campus</a:t>
            </a:r>
          </a:p>
          <a:p>
            <a:pPr algn="ctr"/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– The Pennsylvania State University</a:t>
            </a:r>
          </a:p>
          <a:p>
            <a:pPr algn="ctr"/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Jefferson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1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91D218-9E4D-88B3-0BA5-E2DB80939FF3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2083C-0274-4574-DAE1-0FD7C8FD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486" y="238460"/>
            <a:ext cx="8847268" cy="10781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19DC59-3196-CDCC-585E-4C3692F8E7DC}"/>
              </a:ext>
            </a:extLst>
          </p:cNvPr>
          <p:cNvSpPr txBox="1"/>
          <p:nvPr/>
        </p:nvSpPr>
        <p:spPr>
          <a:xfrm>
            <a:off x="7281334" y="1867064"/>
            <a:ext cx="4471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Universal function approximators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909DC-2B02-BB21-5366-8AB2D0F16B10}"/>
              </a:ext>
            </a:extLst>
          </p:cNvPr>
          <p:cNvSpPr txBox="1"/>
          <p:nvPr/>
        </p:nvSpPr>
        <p:spPr>
          <a:xfrm>
            <a:off x="1624263" y="5806950"/>
            <a:ext cx="531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General Schematic of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FDF8F3-D563-92BC-FC93-4640C060565D}"/>
                  </a:ext>
                </a:extLst>
              </p:cNvPr>
              <p:cNvSpPr txBox="1"/>
              <p:nvPr/>
            </p:nvSpPr>
            <p:spPr>
              <a:xfrm>
                <a:off x="7281334" y="2666990"/>
                <a:ext cx="417275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Network output: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 = weight matrix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 = bias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𝜉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= activation function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FDF8F3-D563-92BC-FC93-4640C0605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4" y="2666990"/>
                <a:ext cx="4172753" cy="2031325"/>
              </a:xfrm>
              <a:prstGeom prst="rect">
                <a:avLst/>
              </a:prstGeom>
              <a:blipFill>
                <a:blip r:embed="rId4"/>
                <a:stretch>
                  <a:fillRect l="-1216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E84942D-87B9-B5C8-18C7-E5650D6841CE}"/>
              </a:ext>
            </a:extLst>
          </p:cNvPr>
          <p:cNvSpPr txBox="1"/>
          <p:nvPr/>
        </p:nvSpPr>
        <p:spPr>
          <a:xfrm>
            <a:off x="7281334" y="5141615"/>
            <a:ext cx="3688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Flexibility - both a strength and weakness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E8118-6D86-E3FD-BADA-A3D01D39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534" y="6329239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1EFF9D6F-6D12-1EE7-BC74-EEA8A7FC6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98359"/>
            <a:ext cx="7333981" cy="380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5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C394C-FCF6-03F3-3691-607E84F7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49EDB1-4C5C-730A-C751-BCA8F05B96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9" r="212"/>
          <a:stretch>
            <a:fillRect/>
          </a:stretch>
        </p:blipFill>
        <p:spPr>
          <a:xfrm>
            <a:off x="-1" y="2188188"/>
            <a:ext cx="7755467" cy="32469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5B60A0-23E4-8573-9CF9-E8FC08CAE4E1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81953-F960-C256-139D-66AE8126D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366" y="238460"/>
            <a:ext cx="8847268" cy="10781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Networks: Sine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C62F02-35FB-D078-0822-BE0A198585B9}"/>
              </a:ext>
            </a:extLst>
          </p:cNvPr>
          <p:cNvSpPr txBox="1"/>
          <p:nvPr/>
        </p:nvSpPr>
        <p:spPr>
          <a:xfrm>
            <a:off x="883922" y="5415173"/>
            <a:ext cx="643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 modeling sin(x) with training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C94A9-5D73-0E7A-D52B-E68A8C58DE5E}"/>
              </a:ext>
            </a:extLst>
          </p:cNvPr>
          <p:cNvSpPr txBox="1"/>
          <p:nvPr/>
        </p:nvSpPr>
        <p:spPr>
          <a:xfrm>
            <a:off x="7031020" y="2706740"/>
            <a:ext cx="52927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Time Series Modeling: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Weather prediction (Han et al., 2021)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Stock market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C9652-90C8-4A6C-6EA0-CED273D3BB5A}"/>
                  </a:ext>
                </a:extLst>
              </p:cNvPr>
              <p:cNvSpPr txBox="1"/>
              <p:nvPr/>
            </p:nvSpPr>
            <p:spPr>
              <a:xfrm>
                <a:off x="7031020" y="3624666"/>
                <a:ext cx="49115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Neural Network Setup: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Single-layer neural net of twenty nodes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Tanh activation function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data: 1000 data points from [0, 2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] with 10% Gaussian noise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0C9652-90C8-4A6C-6EA0-CED273D3B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20" y="3624666"/>
                <a:ext cx="4911598" cy="1323439"/>
              </a:xfrm>
              <a:prstGeom prst="rect">
                <a:avLst/>
              </a:prstGeom>
              <a:blipFill>
                <a:blip r:embed="rId4"/>
                <a:stretch>
                  <a:fillRect l="-496" t="-1382" r="-124" b="-5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14C40-D6AB-316D-9419-1CBDEC43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418" y="6254415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5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69481-8F3E-3469-A5C4-73B00653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534"/>
            <a:ext cx="7772400" cy="3108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452C95-3D14-1A9E-1D8D-8C724CA366EE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C0AA6-43CA-D917-BC00-10CF2D4F8016}"/>
              </a:ext>
            </a:extLst>
          </p:cNvPr>
          <p:cNvSpPr txBox="1"/>
          <p:nvPr/>
        </p:nvSpPr>
        <p:spPr>
          <a:xfrm>
            <a:off x="1895336" y="5508278"/>
            <a:ext cx="498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 prediction of sin(x).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6CC73-4BF1-4899-29F0-99BBCA4E0239}"/>
              </a:ext>
            </a:extLst>
          </p:cNvPr>
          <p:cNvSpPr txBox="1"/>
          <p:nvPr/>
        </p:nvSpPr>
        <p:spPr>
          <a:xfrm>
            <a:off x="2161390" y="500823"/>
            <a:ext cx="78692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Networks: Sine Modeling</a:t>
            </a:r>
            <a:endParaRPr lang="en-US" sz="4000" dirty="0"/>
          </a:p>
        </p:txBody>
      </p:sp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9F99BEC-6818-18E0-B3CC-5BDD0F9A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75" y="4017767"/>
            <a:ext cx="3165982" cy="2449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5D380-D0C7-0BAC-C935-309F94E989C5}"/>
              </a:ext>
            </a:extLst>
          </p:cNvPr>
          <p:cNvSpPr txBox="1"/>
          <p:nvPr/>
        </p:nvSpPr>
        <p:spPr>
          <a:xfrm>
            <a:off x="7095066" y="2635485"/>
            <a:ext cx="509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Excellent prediction in the training domain, quickly worsens outside of the training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Recall the behavior of tanh: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0BA3B-7CFD-2266-D260-D7228547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866" y="6357177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8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06B7F-224E-7C47-EFB1-48B5B657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6223D5-6DBB-2742-8F67-03F97381C917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FB99F-E849-2C89-EB7E-F70EBB86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732" y="241110"/>
            <a:ext cx="8847268" cy="10781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Physics-Informed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545A-25BF-7D24-B6F2-29F2CF9420BF}"/>
                  </a:ext>
                </a:extLst>
              </p:cNvPr>
              <p:cNvSpPr txBox="1"/>
              <p:nvPr/>
            </p:nvSpPr>
            <p:spPr>
              <a:xfrm>
                <a:off x="7006218" y="3876716"/>
                <a:ext cx="4909576" cy="2740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Ordinary Differential Equation Model: </a:t>
                </a: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Boundary conditions will constrain our solution to sin(x)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80545A-25BF-7D24-B6F2-29F2CF942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218" y="3876716"/>
                <a:ext cx="4909576" cy="2740174"/>
              </a:xfrm>
              <a:prstGeom prst="rect">
                <a:avLst/>
              </a:prstGeom>
              <a:blipFill>
                <a:blip r:embed="rId4"/>
                <a:stretch>
                  <a:fillRect l="-744" t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05D98A-C7DE-FB5B-4CBC-16E4395DE462}"/>
              </a:ext>
            </a:extLst>
          </p:cNvPr>
          <p:cNvSpPr txBox="1"/>
          <p:nvPr/>
        </p:nvSpPr>
        <p:spPr>
          <a:xfrm>
            <a:off x="7006218" y="2040467"/>
            <a:ext cx="49095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Physics-Informed Neural Networks (PINNs):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Raissi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Perdikaris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Karniadakis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(2019).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Physics-informed loss defines the loss relative to a differential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F5659-F4EB-318A-18E5-C7FC595CF2B1}"/>
              </a:ext>
            </a:extLst>
          </p:cNvPr>
          <p:cNvSpPr txBox="1"/>
          <p:nvPr/>
        </p:nvSpPr>
        <p:spPr>
          <a:xfrm>
            <a:off x="634629" y="5659605"/>
            <a:ext cx="672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of a Physics-Informed Neural Network (PINN).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AA44-2C5C-2C88-2AD7-B595617B4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627" y="6393450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diagram of a machine learning&#10;&#10;AI-generated content may be incorrect.">
            <a:extLst>
              <a:ext uri="{FF2B5EF4-FFF2-40B4-BE49-F238E27FC236}">
                <a16:creationId xmlns:a16="http://schemas.microsoft.com/office/drawing/2014/main" id="{C4CBD815-C0A5-A67D-246A-D84489B9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1467"/>
            <a:ext cx="6943276" cy="31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8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9D6737-6958-9D28-75F1-0478E93B65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3" r="7091"/>
          <a:stretch>
            <a:fillRect/>
          </a:stretch>
        </p:blipFill>
        <p:spPr>
          <a:xfrm>
            <a:off x="-1" y="2315757"/>
            <a:ext cx="8009468" cy="30636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9BC1AA-CF04-3DB2-C096-A006BD93ED8F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086B3-1B42-7C19-B18B-2C853B8E457B}"/>
              </a:ext>
            </a:extLst>
          </p:cNvPr>
          <p:cNvSpPr txBox="1"/>
          <p:nvPr/>
        </p:nvSpPr>
        <p:spPr>
          <a:xfrm>
            <a:off x="2389424" y="5492264"/>
            <a:ext cx="355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PINN prediction of sin(x).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D9E05-687F-3779-DCCD-A6DF1F50805B}"/>
              </a:ext>
            </a:extLst>
          </p:cNvPr>
          <p:cNvSpPr txBox="1"/>
          <p:nvPr/>
        </p:nvSpPr>
        <p:spPr>
          <a:xfrm>
            <a:off x="3700631" y="423586"/>
            <a:ext cx="510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PINN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804A1D-2EDA-A172-C122-ED6E3AF18D56}"/>
                  </a:ext>
                </a:extLst>
              </p:cNvPr>
              <p:cNvSpPr txBox="1"/>
              <p:nvPr/>
            </p:nvSpPr>
            <p:spPr>
              <a:xfrm>
                <a:off x="7518282" y="2180518"/>
                <a:ext cx="4521318" cy="2675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PINN Setup: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Single layer neural net of twenty nodes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Boundary conditions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endParaRPr lang="en-US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Same training domain as previous neural network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Tanh activation function: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804A1D-2EDA-A172-C122-ED6E3AF18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282" y="2180518"/>
                <a:ext cx="4521318" cy="2675732"/>
              </a:xfrm>
              <a:prstGeom prst="rect">
                <a:avLst/>
              </a:prstGeom>
              <a:blipFill>
                <a:blip r:embed="rId4"/>
                <a:stretch>
                  <a:fillRect l="-809" t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31A37D20-43B7-88A2-8996-9D9E3DEBF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271" y="4486918"/>
            <a:ext cx="2307339" cy="17849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7AEBC0-7202-5F6C-5B28-68CADC7A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36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AF3CC-6345-55FC-1E96-5A2BB4A23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E250A0-64F9-9CB4-B420-4DFFE92F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82" r="7189"/>
          <a:stretch>
            <a:fillRect/>
          </a:stretch>
        </p:blipFill>
        <p:spPr>
          <a:xfrm>
            <a:off x="0" y="2266993"/>
            <a:ext cx="7823201" cy="2999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95B40-F12B-1656-E2FE-4547A287F1C5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5B24C-B767-B2F3-359B-1F14A0C9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247" y="238460"/>
            <a:ext cx="8847268" cy="10781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PINN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C0305-388A-70BD-8441-ADCBA98CC91E}"/>
                  </a:ext>
                </a:extLst>
              </p:cNvPr>
              <p:cNvSpPr txBox="1"/>
              <p:nvPr/>
            </p:nvSpPr>
            <p:spPr>
              <a:xfrm>
                <a:off x="7601576" y="2047083"/>
                <a:ext cx="4552373" cy="1812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Employed a Fourier Neural Network model developed by Ngom and Marin (2021)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Cosine activation function</a:t>
                </a:r>
              </a:p>
              <a:p>
                <a:pPr marL="742950" lvl="1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Periodicity loss term:</a:t>
                </a:r>
              </a:p>
              <a:p>
                <a:pPr marL="971550" lvl="2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b="0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71550" lvl="2">
                  <a:lnSpc>
                    <a:spcPct val="90000"/>
                  </a:lnSpc>
                  <a:spcAft>
                    <a:spcPts val="600"/>
                  </a:spcAft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2C0305-388A-70BD-8441-ADCBA98CC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576" y="2047083"/>
                <a:ext cx="4552373" cy="1812804"/>
              </a:xfrm>
              <a:prstGeom prst="rect">
                <a:avLst/>
              </a:prstGeom>
              <a:blipFill>
                <a:blip r:embed="rId4"/>
                <a:stretch>
                  <a:fillRect t="-2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894A952-B7B6-5EA0-673E-0A41179C8E93}"/>
              </a:ext>
            </a:extLst>
          </p:cNvPr>
          <p:cNvSpPr txBox="1"/>
          <p:nvPr/>
        </p:nvSpPr>
        <p:spPr>
          <a:xfrm>
            <a:off x="618774" y="5279231"/>
            <a:ext cx="739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Physics-informed Fourier neural network prediction of sin(x).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4B1C1-D374-938A-6A46-1ED934504025}"/>
              </a:ext>
            </a:extLst>
          </p:cNvPr>
          <p:cNvSpPr txBox="1"/>
          <p:nvPr/>
        </p:nvSpPr>
        <p:spPr>
          <a:xfrm>
            <a:off x="7666085" y="3429000"/>
            <a:ext cx="45523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Same architecture, training data, and boundary conditions as previous PINN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3C04F-CBF9-F07D-6191-0BEC3E4F4BA3}"/>
              </a:ext>
            </a:extLst>
          </p:cNvPr>
          <p:cNvSpPr txBox="1"/>
          <p:nvPr/>
        </p:nvSpPr>
        <p:spPr>
          <a:xfrm>
            <a:off x="7666085" y="4555956"/>
            <a:ext cx="42662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Key takeaways: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choice of activation function can greatly affect the PINN’s predictions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behavior of the activation function should reflect the behavior of the differential equation (Wang et al., 2023)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0DC48-3F5F-7BD9-6592-E03606161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123" y="6371838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0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6C77D-411F-DA1F-05C3-3DD04167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7F408B-0841-A392-2AA5-CD7E4F783ADB}"/>
              </a:ext>
            </a:extLst>
          </p:cNvPr>
          <p:cNvSpPr/>
          <p:nvPr/>
        </p:nvSpPr>
        <p:spPr>
          <a:xfrm>
            <a:off x="0" y="0"/>
            <a:ext cx="12192000" cy="155505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D93A3-038B-CA86-BEDE-4D7614CA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366" y="238460"/>
            <a:ext cx="8847268" cy="107813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87918-81B7-E3F9-B784-710D7B7D75FE}"/>
              </a:ext>
            </a:extLst>
          </p:cNvPr>
          <p:cNvSpPr txBox="1"/>
          <p:nvPr/>
        </p:nvSpPr>
        <p:spPr>
          <a:xfrm>
            <a:off x="463597" y="2302193"/>
            <a:ext cx="512754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Next, we plan to use a PINN to model Maxwell’s equations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In addition, we plan to use PINNs to model the </a:t>
            </a:r>
            <a:r>
              <a:rPr lang="en-US" dirty="0" err="1">
                <a:latin typeface="Arial"/>
                <a:cs typeface="Arial"/>
              </a:rPr>
              <a:t>integro</a:t>
            </a:r>
            <a:r>
              <a:rPr lang="en-US" dirty="0">
                <a:latin typeface="Arial"/>
                <a:cs typeface="Arial"/>
              </a:rPr>
              <a:t>-differential equations that describe the internal structure of the nucleon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QR code to our Google </a:t>
            </a:r>
            <a:r>
              <a:rPr lang="en-US" dirty="0" err="1">
                <a:latin typeface="Arial"/>
                <a:cs typeface="Arial"/>
              </a:rPr>
              <a:t>Colab</a:t>
            </a:r>
            <a:r>
              <a:rPr lang="en-US" dirty="0">
                <a:latin typeface="Arial"/>
                <a:cs typeface="Arial"/>
              </a:rPr>
              <a:t> notebook that contains all the PINNs/graphs in this presentation</a:t>
            </a:r>
          </a:p>
          <a:p>
            <a:endParaRPr lang="en-US" dirty="0"/>
          </a:p>
        </p:txBody>
      </p:sp>
      <p:pic>
        <p:nvPicPr>
          <p:cNvPr id="7" name="Picture 6" descr="A qr code with a dinosaur&#10;&#10;AI-generated content may be incorrect.">
            <a:extLst>
              <a:ext uri="{FF2B5EF4-FFF2-40B4-BE49-F238E27FC236}">
                <a16:creationId xmlns:a16="http://schemas.microsoft.com/office/drawing/2014/main" id="{746C02F9-FD57-65BA-F88F-CDC10A55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36" y="2127014"/>
            <a:ext cx="3868498" cy="38684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2D14E-07E3-01BF-BD7C-1E02EE69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934" y="6369587"/>
            <a:ext cx="2743200" cy="365125"/>
          </a:xfrm>
        </p:spPr>
        <p:txBody>
          <a:bodyPr/>
          <a:lstStyle/>
          <a:p>
            <a:fld id="{3B615B08-FFE5-854E-8A5E-21536174C145}" type="slidenum">
              <a:rPr lang="en-US" sz="18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3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760</Words>
  <Application>Microsoft Office PowerPoint</Application>
  <PresentationFormat>Widescreen</PresentationFormat>
  <Paragraphs>91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 Study of Applications of Physics-Informed Neural Networks</vt:lpstr>
      <vt:lpstr>Neural Networks</vt:lpstr>
      <vt:lpstr>Neural Networks: Sine Modeling</vt:lpstr>
      <vt:lpstr>PowerPoint Presentation</vt:lpstr>
      <vt:lpstr>Physics-Informed Neural Networks</vt:lpstr>
      <vt:lpstr>PowerPoint Presentation</vt:lpstr>
      <vt:lpstr>PINN Solution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Rathman, Haley Marie</dc:creator>
  <cp:lastModifiedBy>Rathman, Haley Marie</cp:lastModifiedBy>
  <cp:revision>4</cp:revision>
  <dcterms:created xsi:type="dcterms:W3CDTF">2025-09-07T22:46:49Z</dcterms:created>
  <dcterms:modified xsi:type="dcterms:W3CDTF">2025-12-12T18:42:47Z</dcterms:modified>
</cp:coreProperties>
</file>